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17" r:id="rId2"/>
    <p:sldId id="318" r:id="rId3"/>
    <p:sldId id="319" r:id="rId4"/>
    <p:sldId id="320" r:id="rId5"/>
    <p:sldId id="321" r:id="rId6"/>
    <p:sldId id="322" r:id="rId7"/>
    <p:sldId id="324" r:id="rId8"/>
    <p:sldId id="323" r:id="rId9"/>
    <p:sldId id="325" r:id="rId10"/>
    <p:sldId id="326" r:id="rId11"/>
    <p:sldId id="327" r:id="rId12"/>
    <p:sldId id="334" r:id="rId13"/>
    <p:sldId id="333" r:id="rId14"/>
    <p:sldId id="328" r:id="rId15"/>
    <p:sldId id="329" r:id="rId16"/>
    <p:sldId id="330" r:id="rId17"/>
    <p:sldId id="346" r:id="rId18"/>
    <p:sldId id="331" r:id="rId19"/>
    <p:sldId id="332" r:id="rId20"/>
    <p:sldId id="335" r:id="rId21"/>
    <p:sldId id="336" r:id="rId22"/>
    <p:sldId id="337" r:id="rId23"/>
    <p:sldId id="344" r:id="rId24"/>
    <p:sldId id="339" r:id="rId25"/>
    <p:sldId id="340" r:id="rId26"/>
  </p:sldIdLst>
  <p:sldSz cx="12192000" cy="6858000"/>
  <p:notesSz cx="9947275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45283" units="1/cm"/>
          <inkml:channelProperty channel="Y" name="resolution" value="37.24138" units="1/cm"/>
          <inkml:channelProperty channel="T" name="resolution" value="1" units="1/dev"/>
        </inkml:channelProperties>
      </inkml:inkSource>
      <inkml:timestamp xml:id="ts0" timeString="2020-11-20T10:57:36.463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18 12153 0</inkml:trace>
  <inkml:trace contextRef="#ctx0" brushRef="#br0" timeOffset="3203">25912 5768 0</inkml:trace>
  <inkml:trace contextRef="#ctx0" brushRef="#br0" timeOffset="4095">31062 8273 0</inkml:trace>
  <inkml:trace contextRef="#ctx0" brushRef="#br0" timeOffset="6439">16369 4286 0</inkml:trace>
  <inkml:trace contextRef="#ctx0" brushRef="#br0" timeOffset="8178">5133 8026 0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5063" y="0"/>
            <a:ext cx="4310486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5A5F2-DB23-4578-A6D1-A4DFF13308C9}" type="datetimeFigureOut">
              <a:rPr lang="de-DE" smtClean="0"/>
              <a:t>20.02.2024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4728" y="3300415"/>
            <a:ext cx="795782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5"/>
            <a:ext cx="4310486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5063" y="6513515"/>
            <a:ext cx="4310486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D2AE-24EA-401C-AE75-12C497D05F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47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Online-Plattform des Krankenhaus-Infektions-Surveillance-Systems (KISS).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0D2AE-24EA-401C-AE75-12C497D05F2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81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0D2AE-24EA-401C-AE75-12C497D05F2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67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0D2AE-24EA-401C-AE75-12C497D05F2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4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1000"/>
            <a:ext cx="1528175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1000"/>
            <a:ext cx="1528175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1000"/>
            <a:ext cx="1528175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1000"/>
            <a:ext cx="1528175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1000"/>
            <a:ext cx="1528175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ebkess.charite.de/webkess2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aktion-sauberehaende.de/fileadmin/ash/user_upload/pdf/messmethoden/2_Anleitung_Benutzer_Registrierung_und_Anmeldung_HAND-KISS_Varia_01.2017.pdf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2218592D-D6A7-4978-8238-311FD3F43A22}"/>
              </a:ext>
            </a:extLst>
          </p:cNvPr>
          <p:cNvSpPr txBox="1">
            <a:spLocks noChangeArrowheads="1"/>
          </p:cNvSpPr>
          <p:nvPr/>
        </p:nvSpPr>
        <p:spPr>
          <a:xfrm>
            <a:off x="2316409" y="5334000"/>
            <a:ext cx="7775575" cy="159102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rtlCol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de-DE" b="1" kern="0" dirty="0">
                <a:solidFill>
                  <a:schemeClr val="bg1">
                    <a:lumMod val="50000"/>
                  </a:schemeClr>
                </a:solidFill>
              </a:rPr>
              <a:t>Janine Walter, MSc., Karin Bunte, MPH, Dr. med. Tobias Kramer, MSc. </a:t>
            </a:r>
          </a:p>
          <a:p>
            <a:pPr algn="ctr">
              <a:spcBef>
                <a:spcPct val="0"/>
              </a:spcBef>
            </a:pPr>
            <a:endParaRPr lang="de-DE" alt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de-DE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 für Hygiene und Umweltmedizin</a:t>
            </a:r>
          </a:p>
          <a:p>
            <a:pPr algn="ctr">
              <a:spcBef>
                <a:spcPct val="0"/>
              </a:spcBef>
            </a:pPr>
            <a:r>
              <a:rPr lang="de-DE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Charité Universitätsmedizin Berlin</a:t>
            </a:r>
          </a:p>
          <a:p>
            <a:pPr algn="ctr">
              <a:spcBef>
                <a:spcPct val="0"/>
              </a:spcBef>
            </a:pPr>
            <a:r>
              <a:rPr lang="de-DE" altLang="en-US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Nationales Referenzzentrum für Nosokomiale Infektionen</a:t>
            </a:r>
          </a:p>
          <a:p>
            <a:pPr algn="ctr">
              <a:lnSpc>
                <a:spcPct val="80000"/>
              </a:lnSpc>
              <a:defRPr/>
            </a:pPr>
            <a:endParaRPr lang="de-DE" b="1" kern="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de-DE" b="1" kern="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de-DE" sz="1600" b="1" kern="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defRPr/>
            </a:pPr>
            <a:endParaRPr lang="de-DE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D0AA9F-01A2-4ADA-8307-1FFA4B772F3E}"/>
              </a:ext>
            </a:extLst>
          </p:cNvPr>
          <p:cNvSpPr txBox="1"/>
          <p:nvPr/>
        </p:nvSpPr>
        <p:spPr>
          <a:xfrm>
            <a:off x="3733800" y="2640105"/>
            <a:ext cx="5540684" cy="166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dirty="0">
                <a:solidFill>
                  <a:srgbClr val="008000"/>
                </a:solidFill>
                <a:latin typeface="+mj-lt"/>
              </a:rPr>
              <a:t>Compliance Beobachtungen</a:t>
            </a:r>
          </a:p>
          <a:p>
            <a:pPr algn="ctr">
              <a:lnSpc>
                <a:spcPct val="150000"/>
              </a:lnSpc>
            </a:pPr>
            <a:r>
              <a:rPr lang="de-DE" sz="3600" b="1" dirty="0">
                <a:solidFill>
                  <a:srgbClr val="008000"/>
                </a:solidFill>
                <a:latin typeface="+mj-lt"/>
              </a:rPr>
              <a:t>Dateneingabe in webKess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D2C0292-A85F-409F-B674-CA1B43603C58}"/>
              </a:ext>
            </a:extLst>
          </p:cNvPr>
          <p:cNvSpPr txBox="1">
            <a:spLocks noChangeArrowheads="1"/>
          </p:cNvSpPr>
          <p:nvPr/>
        </p:nvSpPr>
        <p:spPr>
          <a:xfrm>
            <a:off x="3431889" y="533400"/>
            <a:ext cx="5544616" cy="2088232"/>
          </a:xfrm>
          <a:solidFill>
            <a:srgbClr val="FFFFFF"/>
          </a:solidFill>
        </p:spPr>
        <p:txBody>
          <a:bodyPr rtlCol="0" anchor="t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altLang="de-DE" sz="3600" b="1" kern="0" dirty="0">
                <a:solidFill>
                  <a:sysClr val="windowText" lastClr="000000"/>
                </a:solidFill>
              </a:rPr>
              <a:t>Einführungskurs</a:t>
            </a:r>
            <a:br>
              <a:rPr lang="de-DE" altLang="de-DE" sz="3600" b="1" kern="0" dirty="0">
                <a:solidFill>
                  <a:sysClr val="windowText" lastClr="000000"/>
                </a:solidFill>
              </a:rPr>
            </a:br>
            <a:r>
              <a:rPr lang="de-DE" altLang="de-DE" sz="3600" b="1" kern="0" dirty="0">
                <a:solidFill>
                  <a:sysClr val="windowText" lastClr="000000"/>
                </a:solidFill>
              </a:rPr>
              <a:t>Aktion Saubere Hände</a:t>
            </a:r>
            <a:br>
              <a:rPr lang="de-DE" altLang="de-DE" sz="3600" b="1" kern="0" dirty="0">
                <a:solidFill>
                  <a:sysClr val="windowText" lastClr="000000"/>
                </a:solidFill>
              </a:rPr>
            </a:br>
            <a:r>
              <a:rPr lang="de-DE" altLang="de-DE" sz="2400" kern="0" dirty="0">
                <a:solidFill>
                  <a:sysClr val="windowText" lastClr="000000"/>
                </a:solidFill>
              </a:rPr>
              <a:t>2008-2021</a:t>
            </a:r>
            <a:endParaRPr lang="de-DE" altLang="de-DE" sz="4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AEE7BD-0F5E-4D89-82E2-16879BAC7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9"/>
    </mc:Choice>
    <mc:Fallback xmlns="">
      <p:transition spd="slow" advTm="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14903" y="228600"/>
            <a:ext cx="2338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7502" y="2438400"/>
            <a:ext cx="6226576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2. </a:t>
            </a:r>
          </a:p>
          <a:p>
            <a:pPr>
              <a:lnSpc>
                <a:spcPct val="150000"/>
              </a:lnSpc>
            </a:pPr>
            <a:r>
              <a:rPr lang="de-DE" dirty="0"/>
              <a:t>Station auswählen </a:t>
            </a:r>
          </a:p>
          <a:p>
            <a:pPr>
              <a:lnSpc>
                <a:spcPct val="150000"/>
              </a:lnSpc>
            </a:pPr>
            <a:r>
              <a:rPr lang="de-DE" dirty="0"/>
              <a:t>Startdatum auswählen, </a:t>
            </a:r>
          </a:p>
          <a:p>
            <a:pPr>
              <a:lnSpc>
                <a:spcPct val="150000"/>
              </a:lnSpc>
            </a:pPr>
            <a:r>
              <a:rPr lang="de-DE" dirty="0" err="1"/>
              <a:t>evt.</a:t>
            </a:r>
            <a:r>
              <a:rPr lang="de-DE" dirty="0"/>
              <a:t> Feld zu aseptischen Tätigkeiten und Handschuhen anklicken 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+ speichern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E957A2-75B8-4CF8-92D0-147267E22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26415" r="36250" b="20000"/>
          <a:stretch/>
        </p:blipFill>
        <p:spPr>
          <a:xfrm>
            <a:off x="6477000" y="1795522"/>
            <a:ext cx="5394425" cy="3795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96D898-458B-4650-9041-FA4FD6EBF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9"/>
    </mc:Choice>
    <mc:Fallback xmlns="">
      <p:transition spd="slow" advTm="4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00600" y="304800"/>
            <a:ext cx="2338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t="9231" r="14979" b="24307"/>
          <a:stretch/>
        </p:blipFill>
        <p:spPr>
          <a:xfrm>
            <a:off x="1905000" y="2438400"/>
            <a:ext cx="9358010" cy="3962400"/>
          </a:xfrm>
          <a:prstGeom prst="rect">
            <a:avLst/>
          </a:prstGeom>
        </p:spPr>
      </p:pic>
      <p:sp>
        <p:nvSpPr>
          <p:cNvPr id="4" name="Pfeil nach unten 3"/>
          <p:cNvSpPr/>
          <p:nvPr/>
        </p:nvSpPr>
        <p:spPr>
          <a:xfrm rot="17335120">
            <a:off x="1305122" y="5033948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838700" y="1817876"/>
            <a:ext cx="226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 Eingabe überprüfen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B79124-2AF6-4543-A9AD-C98B4D695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1"/>
    </mc:Choice>
    <mc:Fallback xmlns="">
      <p:transition spd="slow" advTm="11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B16C648-A552-44E8-8C75-594DF2297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25" t="51154" r="16251" b="21154"/>
          <a:stretch/>
        </p:blipFill>
        <p:spPr>
          <a:xfrm>
            <a:off x="318507" y="2667000"/>
            <a:ext cx="11845784" cy="210591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4800600" y="304800"/>
            <a:ext cx="2338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30175" y="1806554"/>
            <a:ext cx="301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 Eingabe überprüfen, Details</a:t>
            </a:r>
          </a:p>
        </p:txBody>
      </p:sp>
      <p:sp>
        <p:nvSpPr>
          <p:cNvPr id="6" name="Legende mit Linie 1 (Rahmen und Akzentuierungsbalken) 5"/>
          <p:cNvSpPr/>
          <p:nvPr/>
        </p:nvSpPr>
        <p:spPr>
          <a:xfrm>
            <a:off x="318507" y="5410200"/>
            <a:ext cx="972376" cy="640189"/>
          </a:xfrm>
          <a:prstGeom prst="accentBorderCallout1">
            <a:avLst>
              <a:gd name="adj1" fmla="val 18750"/>
              <a:gd name="adj2" fmla="val -8333"/>
              <a:gd name="adj3" fmla="val -207814"/>
              <a:gd name="adj4" fmla="val 5653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Vorhandenen Datensatz bearbeiten</a:t>
            </a:r>
          </a:p>
        </p:txBody>
      </p:sp>
      <p:sp>
        <p:nvSpPr>
          <p:cNvPr id="7" name="Legende mit Linie 1 (Rahmen und Akzentuierungsbalken) 6"/>
          <p:cNvSpPr/>
          <p:nvPr/>
        </p:nvSpPr>
        <p:spPr>
          <a:xfrm>
            <a:off x="1512217" y="5117166"/>
            <a:ext cx="697904" cy="993430"/>
          </a:xfrm>
          <a:prstGeom prst="accentBorderCallout1">
            <a:avLst>
              <a:gd name="adj1" fmla="val 18750"/>
              <a:gd name="adj2" fmla="val -8333"/>
              <a:gd name="adj3" fmla="val -118878"/>
              <a:gd name="adj4" fmla="val 3062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Stations-name – gilt auch für Funktions-bereich	</a:t>
            </a:r>
          </a:p>
        </p:txBody>
      </p:sp>
      <p:sp>
        <p:nvSpPr>
          <p:cNvPr id="8" name="Legende mit Linie 1 (Rahmen und Akzentuierungsbalken) 7"/>
          <p:cNvSpPr/>
          <p:nvPr/>
        </p:nvSpPr>
        <p:spPr>
          <a:xfrm>
            <a:off x="2454027" y="5626350"/>
            <a:ext cx="1013394" cy="487574"/>
          </a:xfrm>
          <a:prstGeom prst="accentBorderCallout1">
            <a:avLst>
              <a:gd name="adj1" fmla="val 18750"/>
              <a:gd name="adj2" fmla="val -8333"/>
              <a:gd name="adj3" fmla="val -350095"/>
              <a:gd name="adj4" fmla="val 1033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Beginn des Beobachtungs-</a:t>
            </a:r>
            <a:r>
              <a:rPr lang="de-DE" sz="900" dirty="0" err="1">
                <a:solidFill>
                  <a:schemeClr val="tx2"/>
                </a:solidFill>
              </a:rPr>
              <a:t>zeitraumes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9" name="Legende mit Linie 1 (Rahmen und Akzentuierungsbalken) 8"/>
          <p:cNvSpPr/>
          <p:nvPr/>
        </p:nvSpPr>
        <p:spPr>
          <a:xfrm>
            <a:off x="3753283" y="5626350"/>
            <a:ext cx="1104355" cy="487574"/>
          </a:xfrm>
          <a:prstGeom prst="accentBorderCallout1">
            <a:avLst>
              <a:gd name="adj1" fmla="val 18750"/>
              <a:gd name="adj2" fmla="val -8333"/>
              <a:gd name="adj3" fmla="val -346813"/>
              <a:gd name="adj4" fmla="val -2329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Ende des Beobachtungs-</a:t>
            </a:r>
            <a:r>
              <a:rPr lang="de-DE" sz="900" dirty="0" err="1">
                <a:solidFill>
                  <a:schemeClr val="tx2"/>
                </a:solidFill>
              </a:rPr>
              <a:t>zeitraumes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10" name="Legende mit Linie 1 (Rahmen und Akzentuierungsbalken) 9"/>
          <p:cNvSpPr/>
          <p:nvPr/>
        </p:nvSpPr>
        <p:spPr>
          <a:xfrm>
            <a:off x="7983028" y="5608426"/>
            <a:ext cx="1104355" cy="487574"/>
          </a:xfrm>
          <a:prstGeom prst="accentBorderCallout1">
            <a:avLst>
              <a:gd name="adj1" fmla="val 18750"/>
              <a:gd name="adj2" fmla="val -8333"/>
              <a:gd name="adj3" fmla="val -346333"/>
              <a:gd name="adj4" fmla="val -3702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Anzahl der Beobachtungen pro Indikation</a:t>
            </a:r>
          </a:p>
        </p:txBody>
      </p:sp>
      <p:sp>
        <p:nvSpPr>
          <p:cNvPr id="11" name="Legende mit Linie 1 (Rahmen und Akzentuierungsbalken) 10"/>
          <p:cNvSpPr/>
          <p:nvPr/>
        </p:nvSpPr>
        <p:spPr>
          <a:xfrm>
            <a:off x="9372600" y="5410200"/>
            <a:ext cx="1008112" cy="637271"/>
          </a:xfrm>
          <a:prstGeom prst="accentBorderCallout1">
            <a:avLst>
              <a:gd name="adj1" fmla="val 18750"/>
              <a:gd name="adj2" fmla="val -8333"/>
              <a:gd name="adj3" fmla="val -236868"/>
              <a:gd name="adj4" fmla="val 1902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Anzahl eingesetzter Handschuhe bei fehlender HD</a:t>
            </a:r>
          </a:p>
        </p:txBody>
      </p:sp>
      <p:sp>
        <p:nvSpPr>
          <p:cNvPr id="12" name="Legende mit Linie 1 (Rahmen und Akzentuierungsbalken) 11"/>
          <p:cNvSpPr/>
          <p:nvPr/>
        </p:nvSpPr>
        <p:spPr>
          <a:xfrm>
            <a:off x="10698256" y="5559897"/>
            <a:ext cx="1432660" cy="487574"/>
          </a:xfrm>
          <a:prstGeom prst="accentBorderCallout1">
            <a:avLst>
              <a:gd name="adj1" fmla="val 18750"/>
              <a:gd name="adj2" fmla="val -8333"/>
              <a:gd name="adj3" fmla="val -189500"/>
              <a:gd name="adj4" fmla="val -1410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Erfassungsformular mit 1 oder 2 Eingabe-Feldern</a:t>
            </a:r>
          </a:p>
        </p:txBody>
      </p:sp>
      <p:sp>
        <p:nvSpPr>
          <p:cNvPr id="13" name="Legende mit Linie 1 (Rahmen und Akzentuierungsbalken) 12"/>
          <p:cNvSpPr/>
          <p:nvPr/>
        </p:nvSpPr>
        <p:spPr>
          <a:xfrm>
            <a:off x="6586498" y="5490181"/>
            <a:ext cx="1104355" cy="627006"/>
          </a:xfrm>
          <a:prstGeom prst="accentBorderCallout1">
            <a:avLst>
              <a:gd name="adj1" fmla="val 18750"/>
              <a:gd name="adj2" fmla="val -8333"/>
              <a:gd name="adj3" fmla="val -253395"/>
              <a:gd name="adj4" fmla="val -11662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Zusätzliches Eingabefeld zu den Handschuhen wurde ausgewählt</a:t>
            </a:r>
          </a:p>
        </p:txBody>
      </p:sp>
      <p:sp>
        <p:nvSpPr>
          <p:cNvPr id="15" name="Legende mit Linie 1 (Rahmen und Akzentuierungsbalken) 12">
            <a:extLst>
              <a:ext uri="{FF2B5EF4-FFF2-40B4-BE49-F238E27FC236}">
                <a16:creationId xmlns:a16="http://schemas.microsoft.com/office/drawing/2014/main" id="{B6EEF427-5BD4-4147-B2BE-0D1DC0A0E3F7}"/>
              </a:ext>
            </a:extLst>
          </p:cNvPr>
          <p:cNvSpPr/>
          <p:nvPr/>
        </p:nvSpPr>
        <p:spPr>
          <a:xfrm>
            <a:off x="5160291" y="5410200"/>
            <a:ext cx="1104355" cy="706987"/>
          </a:xfrm>
          <a:prstGeom prst="accentBorderCallout1">
            <a:avLst>
              <a:gd name="adj1" fmla="val 18750"/>
              <a:gd name="adj2" fmla="val -8333"/>
              <a:gd name="adj3" fmla="val -213702"/>
              <a:gd name="adj4" fmla="val -7313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Zusätzliches Eingabefeld zu den aseptischen Tätigkeiten  wurde ausgewählt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1DA70A-482A-48DD-BEC3-E1C2BCAF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5"/>
    </mc:Choice>
    <mc:Fallback xmlns="">
      <p:transition spd="slow" advTm="14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0C573E2-92CC-4FB0-8EEE-14E02088B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9" r="15625" b="22308"/>
          <a:stretch/>
        </p:blipFill>
        <p:spPr>
          <a:xfrm>
            <a:off x="2057400" y="2590800"/>
            <a:ext cx="8648700" cy="371573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800600" y="304800"/>
            <a:ext cx="2338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</a:t>
            </a:r>
          </a:p>
        </p:txBody>
      </p:sp>
      <p:sp>
        <p:nvSpPr>
          <p:cNvPr id="4" name="Pfeil nach unten 3"/>
          <p:cNvSpPr/>
          <p:nvPr/>
        </p:nvSpPr>
        <p:spPr>
          <a:xfrm rot="627143">
            <a:off x="9355115" y="4078200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524017" y="1752600"/>
            <a:ext cx="2891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4. Erfassungsformular öffnen</a:t>
            </a:r>
          </a:p>
        </p:txBody>
      </p:sp>
      <p:sp>
        <p:nvSpPr>
          <p:cNvPr id="6" name="Rechteckige Legende 5"/>
          <p:cNvSpPr/>
          <p:nvPr/>
        </p:nvSpPr>
        <p:spPr>
          <a:xfrm>
            <a:off x="9829800" y="4572000"/>
            <a:ext cx="2232248" cy="792088"/>
          </a:xfrm>
          <a:prstGeom prst="wedgeRectCallout">
            <a:avLst>
              <a:gd name="adj1" fmla="val -27100"/>
              <a:gd name="adj2" fmla="val -50449"/>
            </a:avLst>
          </a:prstGeom>
          <a:solidFill>
            <a:srgbClr val="F7B8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Neues Fenster im Internetbrowser 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D59C65-51E2-4E7B-B754-AAFC47E5D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6"/>
    </mc:Choice>
    <mc:Fallback xmlns="">
      <p:transition spd="slow" advTm="2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10372"/>
          <a:stretch/>
        </p:blipFill>
        <p:spPr>
          <a:xfrm>
            <a:off x="3695700" y="3886200"/>
            <a:ext cx="5410200" cy="26265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t="10256"/>
          <a:stretch/>
        </p:blipFill>
        <p:spPr>
          <a:xfrm>
            <a:off x="2971800" y="228600"/>
            <a:ext cx="6858000" cy="33337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57400" y="182880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723174" y="519949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1er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BBA9384-3AF8-420D-BA20-71E5F7B10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1"/>
    </mc:Choice>
    <mc:Fallback xmlns="">
      <p:transition spd="slow" advTm="1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76600" y="121028"/>
            <a:ext cx="5524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 – Ansicht Eingabefeld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t="10372"/>
          <a:stretch/>
        </p:blipFill>
        <p:spPr>
          <a:xfrm>
            <a:off x="1752600" y="2209800"/>
            <a:ext cx="8946484" cy="4343400"/>
          </a:xfrm>
          <a:prstGeom prst="rect">
            <a:avLst/>
          </a:prstGeom>
        </p:spPr>
      </p:pic>
      <p:sp>
        <p:nvSpPr>
          <p:cNvPr id="4" name="Rechteckige Legende 3"/>
          <p:cNvSpPr/>
          <p:nvPr/>
        </p:nvSpPr>
        <p:spPr>
          <a:xfrm>
            <a:off x="2819400" y="1558834"/>
            <a:ext cx="1440160" cy="502449"/>
          </a:xfrm>
          <a:prstGeom prst="wedgeRectCallout">
            <a:avLst>
              <a:gd name="adj1" fmla="val 142096"/>
              <a:gd name="adj2" fmla="val 10308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Name der Station oder Funktionsbereich </a:t>
            </a:r>
          </a:p>
        </p:txBody>
      </p:sp>
      <p:sp>
        <p:nvSpPr>
          <p:cNvPr id="5" name="Rechteckige Legende 4"/>
          <p:cNvSpPr/>
          <p:nvPr/>
        </p:nvSpPr>
        <p:spPr>
          <a:xfrm>
            <a:off x="7169084" y="1491558"/>
            <a:ext cx="1728192" cy="396684"/>
          </a:xfrm>
          <a:prstGeom prst="wedgeRectCallout">
            <a:avLst>
              <a:gd name="adj1" fmla="val -98785"/>
              <a:gd name="adj2" fmla="val 15356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Beobachtungsdatum </a:t>
            </a:r>
          </a:p>
        </p:txBody>
      </p:sp>
      <p:sp>
        <p:nvSpPr>
          <p:cNvPr id="6" name="Rechteckige Legende 5"/>
          <p:cNvSpPr/>
          <p:nvPr/>
        </p:nvSpPr>
        <p:spPr>
          <a:xfrm>
            <a:off x="8153400" y="3733800"/>
            <a:ext cx="1727336" cy="1039922"/>
          </a:xfrm>
          <a:prstGeom prst="wedgeRectCallout">
            <a:avLst>
              <a:gd name="adj1" fmla="val -86220"/>
              <a:gd name="adj2" fmla="val 873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Berufsgruppe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Indikation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Händedesinfektion ja/nein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Auswählen + speichern</a:t>
            </a:r>
          </a:p>
        </p:txBody>
      </p:sp>
      <p:sp>
        <p:nvSpPr>
          <p:cNvPr id="7" name="Rechteckige Legende 6"/>
          <p:cNvSpPr/>
          <p:nvPr/>
        </p:nvSpPr>
        <p:spPr>
          <a:xfrm>
            <a:off x="3352800" y="5257800"/>
            <a:ext cx="1919981" cy="396684"/>
          </a:xfrm>
          <a:prstGeom prst="wedgeRectCallout">
            <a:avLst>
              <a:gd name="adj1" fmla="val 82866"/>
              <a:gd name="adj2" fmla="val 2269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Zähler zur Menge an erfassten Indikationen</a:t>
            </a:r>
          </a:p>
        </p:txBody>
      </p:sp>
      <p:sp>
        <p:nvSpPr>
          <p:cNvPr id="8" name="Rechteckige Legende 7"/>
          <p:cNvSpPr/>
          <p:nvPr/>
        </p:nvSpPr>
        <p:spPr>
          <a:xfrm>
            <a:off x="7467600" y="5474126"/>
            <a:ext cx="1728192" cy="396684"/>
          </a:xfrm>
          <a:prstGeom prst="wedgeRectCallout">
            <a:avLst>
              <a:gd name="adj1" fmla="val -27360"/>
              <a:gd name="adj2" fmla="val 14944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Erfassung beenden </a:t>
            </a:r>
          </a:p>
        </p:txBody>
      </p:sp>
      <p:cxnSp>
        <p:nvCxnSpPr>
          <p:cNvPr id="10" name="Gerader Verbinder 9"/>
          <p:cNvCxnSpPr/>
          <p:nvPr/>
        </p:nvCxnSpPr>
        <p:spPr>
          <a:xfrm>
            <a:off x="9371145" y="4779584"/>
            <a:ext cx="612510" cy="407395"/>
          </a:xfrm>
          <a:prstGeom prst="line">
            <a:avLst/>
          </a:prstGeom>
          <a:ln w="571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2FD2950-1CBC-4D8E-9B89-B5266475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9"/>
    </mc:Choice>
    <mc:Fallback xmlns="">
      <p:transition spd="slow" advTm="10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32366" t="26096" r="35268" b="20442"/>
          <a:stretch/>
        </p:blipFill>
        <p:spPr>
          <a:xfrm>
            <a:off x="1600199" y="1752600"/>
            <a:ext cx="4173071" cy="3733800"/>
          </a:xfrm>
          <a:prstGeom prst="rect">
            <a:avLst/>
          </a:prstGeom>
        </p:spPr>
      </p:pic>
      <p:sp>
        <p:nvSpPr>
          <p:cNvPr id="3" name="Rechteckige Legende 2"/>
          <p:cNvSpPr/>
          <p:nvPr/>
        </p:nvSpPr>
        <p:spPr>
          <a:xfrm>
            <a:off x="6672065" y="2276872"/>
            <a:ext cx="3961011" cy="2808312"/>
          </a:xfrm>
          <a:prstGeom prst="wedgeRectCallout">
            <a:avLst>
              <a:gd name="adj1" fmla="val -62165"/>
              <a:gd name="adj2" fmla="val 13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Zum Start der Erfassung über die Tastatur sollte ein Rahmen um den Themenblock Berufsgruppe sichtbar sein</a:t>
            </a:r>
            <a:r>
              <a:rPr lang="de-DE" sz="1100" dirty="0">
                <a:solidFill>
                  <a:schemeClr val="accent2"/>
                </a:solidFill>
              </a:rPr>
              <a:t>. Wenn das nicht der Fall ist, benutzen Sie                      bis der Rahmen dort steht.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Mit den angezeigten Ziffern können Sie die gewünschte Wahl treffen und der Rahmen springt automatisch ein Eingabefeld weiter. 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Am Ende einer Beobachtung steht der Rahmen auf dem Button Speichern. Dann drücken Sie [Enter]. Die Daten werden gespeichert und das Formular ist bereit für eine weitere Beobachtung.</a:t>
            </a:r>
          </a:p>
          <a:p>
            <a:pPr algn="ctr"/>
            <a:endParaRPr lang="de-DE" sz="1100" dirty="0">
              <a:solidFill>
                <a:schemeClr val="tx1"/>
              </a:solidFill>
            </a:endParaRP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Den Rahmen können sie bei Bedarf mit                      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oder              +                       durch die Eingabefelder bewegen.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19400"/>
            <a:ext cx="6159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495800"/>
            <a:ext cx="6159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670101"/>
            <a:ext cx="349443" cy="28537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96" y="4727065"/>
            <a:ext cx="6159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14600" y="496578"/>
            <a:ext cx="69056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 - Eingabe nur über die Tastatur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C2B729-ED3D-4AF3-BEF7-8BE330F54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9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41"/>
    </mc:Choice>
    <mc:Fallback xmlns="">
      <p:transition spd="slow" advTm="2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195B20-E82E-4D02-9DC9-40B5FEE77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0" t="33846" r="30625" b="21154"/>
          <a:stretch/>
        </p:blipFill>
        <p:spPr>
          <a:xfrm>
            <a:off x="698176" y="2362200"/>
            <a:ext cx="4343400" cy="2971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AA2078-C9C9-419A-8D8C-96893360BE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51" t="28077" r="33749" b="13077"/>
          <a:stretch/>
        </p:blipFill>
        <p:spPr>
          <a:xfrm>
            <a:off x="7354457" y="2362200"/>
            <a:ext cx="4419600" cy="43346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9645C54C-3DA6-4A66-8804-A66A683C80AD}"/>
              </a:ext>
            </a:extLst>
          </p:cNvPr>
          <p:cNvSpPr/>
          <p:nvPr/>
        </p:nvSpPr>
        <p:spPr>
          <a:xfrm>
            <a:off x="5486400" y="3581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548FC7-7C74-4211-8C74-99697763ACF5}"/>
              </a:ext>
            </a:extLst>
          </p:cNvPr>
          <p:cNvSpPr txBox="1"/>
          <p:nvPr/>
        </p:nvSpPr>
        <p:spPr>
          <a:xfrm>
            <a:off x="677711" y="609600"/>
            <a:ext cx="1059578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 – Angabe zum Tätigkeitsfeld bei aseptischen Tätigkeiten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E33589-E49C-40B3-BFC5-2FC1D33E0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8"/>
    </mc:Choice>
    <mc:Fallback xmlns="">
      <p:transition spd="slow" advTm="5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9897" b="15879"/>
          <a:stretch/>
        </p:blipFill>
        <p:spPr>
          <a:xfrm>
            <a:off x="2286000" y="3124200"/>
            <a:ext cx="8667750" cy="3429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92291" y="496578"/>
            <a:ext cx="57502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 – Feld zu Handschuhen</a:t>
            </a:r>
          </a:p>
        </p:txBody>
      </p:sp>
      <p:sp>
        <p:nvSpPr>
          <p:cNvPr id="4" name="Pfeil nach unten 3"/>
          <p:cNvSpPr/>
          <p:nvPr/>
        </p:nvSpPr>
        <p:spPr>
          <a:xfrm rot="2884643">
            <a:off x="7526041" y="4693846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12B550-E005-43CB-87FF-DCFF5FE16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8"/>
    </mc:Choice>
    <mc:Fallback xmlns="">
      <p:transition spd="slow" advTm="5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A956DBE-E801-4122-84CA-25D36567F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15" r="14375"/>
          <a:stretch/>
        </p:blipFill>
        <p:spPr>
          <a:xfrm>
            <a:off x="2209800" y="1905000"/>
            <a:ext cx="8145051" cy="465714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980148" y="496578"/>
            <a:ext cx="59745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 – Eingaben aktualisieren</a:t>
            </a:r>
          </a:p>
        </p:txBody>
      </p:sp>
      <p:sp>
        <p:nvSpPr>
          <p:cNvPr id="4" name="Pfeil nach unten 3"/>
          <p:cNvSpPr/>
          <p:nvPr/>
        </p:nvSpPr>
        <p:spPr>
          <a:xfrm rot="17826258">
            <a:off x="1651828" y="5060174"/>
            <a:ext cx="301287" cy="149865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EEC5DB-F157-40AB-B83E-DB8125025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8"/>
    </mc:Choice>
    <mc:Fallback xmlns="">
      <p:transition spd="slow" advTm="3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10864"/>
          <a:stretch/>
        </p:blipFill>
        <p:spPr>
          <a:xfrm>
            <a:off x="1934878" y="1676400"/>
            <a:ext cx="8686800" cy="41941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733799" y="685800"/>
            <a:ext cx="5628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Dateneingabe in webKess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426231" y="6019800"/>
            <a:ext cx="3704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6"/>
              </a:rPr>
              <a:t>https://webkess.charite.de/webkess2</a:t>
            </a:r>
            <a:endParaRPr lang="de-DE" dirty="0"/>
          </a:p>
          <a:p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2057400" y="2209800"/>
            <a:ext cx="1219200" cy="1676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1EB30E0F-204D-4558-ABB2-450F173A9D52}"/>
                  </a:ext>
                </a:extLst>
              </p14:cNvPr>
              <p14:cNvContentPartPr/>
              <p14:nvPr/>
            </p14:nvContentPartPr>
            <p14:xfrm>
              <a:off x="6480" y="1542960"/>
              <a:ext cx="11176200" cy="28324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1EB30E0F-204D-4558-ABB2-450F173A9D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880" y="1533600"/>
                <a:ext cx="11194920" cy="2851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F3C810-BA6D-4FE1-B9D2-92809F548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8"/>
    </mc:Choice>
    <mc:Fallback xmlns="">
      <p:transition spd="slow" advTm="1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83964" y="496578"/>
            <a:ext cx="336694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Auswertung erstellen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t="10201" b="30051"/>
          <a:stretch/>
        </p:blipFill>
        <p:spPr>
          <a:xfrm>
            <a:off x="1371600" y="2895600"/>
            <a:ext cx="9810749" cy="3124201"/>
          </a:xfrm>
          <a:prstGeom prst="rect">
            <a:avLst/>
          </a:prstGeom>
        </p:spPr>
      </p:pic>
      <p:sp>
        <p:nvSpPr>
          <p:cNvPr id="4" name="Pfeil nach unten 3"/>
          <p:cNvSpPr/>
          <p:nvPr/>
        </p:nvSpPr>
        <p:spPr>
          <a:xfrm rot="2884643">
            <a:off x="5475636" y="2445946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 rot="9839997">
            <a:off x="2793851" y="4124861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253169-3AE3-430F-BE28-5383F03E3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9"/>
    </mc:Choice>
    <mc:Fallback xmlns="">
      <p:transition spd="slow" advTm="2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9561" r="30361" b="23517"/>
          <a:stretch/>
        </p:blipFill>
        <p:spPr>
          <a:xfrm>
            <a:off x="1676400" y="1981200"/>
            <a:ext cx="8795657" cy="450509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283964" y="496578"/>
            <a:ext cx="336694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Auswertung erstellen</a:t>
            </a:r>
          </a:p>
        </p:txBody>
      </p:sp>
      <p:sp>
        <p:nvSpPr>
          <p:cNvPr id="4" name="Pfeil nach unten 3"/>
          <p:cNvSpPr/>
          <p:nvPr/>
        </p:nvSpPr>
        <p:spPr>
          <a:xfrm rot="2884643">
            <a:off x="6668072" y="4021024"/>
            <a:ext cx="227009" cy="61485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 rot="2884643">
            <a:off x="7430072" y="4554425"/>
            <a:ext cx="227009" cy="61485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unten 5"/>
          <p:cNvSpPr/>
          <p:nvPr/>
        </p:nvSpPr>
        <p:spPr>
          <a:xfrm rot="6853428">
            <a:off x="3261427" y="5561019"/>
            <a:ext cx="227009" cy="61485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731A2D7-FAFD-44AF-9589-D17FE3FDD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8"/>
    </mc:Choice>
    <mc:Fallback xmlns="">
      <p:transition spd="slow" advTm="6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10444" b="22414"/>
          <a:stretch/>
        </p:blipFill>
        <p:spPr>
          <a:xfrm>
            <a:off x="838200" y="2057400"/>
            <a:ext cx="10859767" cy="38861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283964" y="496578"/>
            <a:ext cx="336694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Auswertung erstellen</a:t>
            </a:r>
          </a:p>
        </p:txBody>
      </p:sp>
      <p:sp>
        <p:nvSpPr>
          <p:cNvPr id="5" name="Pfeil nach unten 4"/>
          <p:cNvSpPr/>
          <p:nvPr/>
        </p:nvSpPr>
        <p:spPr>
          <a:xfrm rot="19545187">
            <a:off x="10764293" y="1707649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D8C4B2-9604-40A7-B9CB-5885B65CF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4"/>
    </mc:Choice>
    <mc:Fallback xmlns="">
      <p:transition spd="slow" advTm="1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06530" y="228600"/>
            <a:ext cx="35819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Auswertung - Angaben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819400"/>
            <a:ext cx="5453402" cy="304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401" y="1752600"/>
            <a:ext cx="6082748" cy="48900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0AEA77-8115-4ABF-8EC9-E38472FCD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3"/>
    </mc:Choice>
    <mc:Fallback xmlns="">
      <p:transition spd="slow" advTm="8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092" y="2874207"/>
            <a:ext cx="4628322" cy="11182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7585"/>
            <a:ext cx="5127838" cy="6831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feld 3"/>
          <p:cNvSpPr txBox="1"/>
          <p:nvPr/>
        </p:nvSpPr>
        <p:spPr>
          <a:xfrm>
            <a:off x="2301277" y="4953000"/>
            <a:ext cx="408195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Auswertung in Bezug auf den Einsatz von </a:t>
            </a:r>
          </a:p>
          <a:p>
            <a:r>
              <a:rPr lang="de-DE" dirty="0"/>
              <a:t>Handschuhen folgt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057400" y="457200"/>
            <a:ext cx="35819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Auswertung - Angaben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820AC0-C85B-4D75-ADBA-CA58831EC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2"/>
    </mc:Choice>
    <mc:Fallback xmlns="">
      <p:transition spd="slow" advTm="3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57200"/>
            <a:ext cx="4256694" cy="6019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0CEC3C-AF56-4875-8F21-370658891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4"/>
    </mc:Choice>
    <mc:Fallback xmlns="">
      <p:transition spd="slow" advTm="2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10864" r="53638"/>
          <a:stretch/>
        </p:blipFill>
        <p:spPr>
          <a:xfrm>
            <a:off x="762000" y="2057400"/>
            <a:ext cx="3200401" cy="33329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76800" y="609600"/>
            <a:ext cx="20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webKess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76800" y="2057400"/>
            <a:ext cx="7223837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Login nur möglich wenn Sie sich als Benutzer registriert haben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Möchten weitere Personen Daten eingeben, ist es notwendig,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dass diese sich ebenfalls registrieren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und den Zugriff auf das HAND-KISS Modul Ihres Hauses beantragen</a:t>
            </a:r>
          </a:p>
          <a:p>
            <a:pPr>
              <a:lnSpc>
                <a:spcPct val="150000"/>
              </a:lnSpc>
            </a:pPr>
            <a:r>
              <a:rPr lang="de-DE" dirty="0"/>
              <a:t>    </a:t>
            </a:r>
          </a:p>
          <a:p>
            <a:pPr>
              <a:lnSpc>
                <a:spcPct val="150000"/>
              </a:lnSpc>
            </a:pPr>
            <a:r>
              <a:rPr lang="de-DE" dirty="0"/>
              <a:t>    (nicht die persönlichen Zugangsdaten weiter geben!)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Infos zur Registrierung und Beantragung des Zugriffs finden Sie hier:</a:t>
            </a:r>
          </a:p>
        </p:txBody>
      </p:sp>
      <p:sp>
        <p:nvSpPr>
          <p:cNvPr id="5" name="Rechteck 4"/>
          <p:cNvSpPr/>
          <p:nvPr/>
        </p:nvSpPr>
        <p:spPr>
          <a:xfrm>
            <a:off x="4495800" y="5791200"/>
            <a:ext cx="754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800" dirty="0">
                <a:hlinkClick r:id="rId6"/>
              </a:rPr>
              <a:t>https://www.aktion-sauberehaende.de/fileadmin/ash/user_upload/pdf/messmethoden/2_Anleitung_Benutzer_Registrierung_und_Anmeldung_HAND-KISS_Varia_01.2017.pdf</a:t>
            </a:r>
            <a:endParaRPr lang="de-DE" sz="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888FA8-BE4B-45FE-858C-1628AE964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9"/>
    </mc:Choice>
    <mc:Fallback xmlns="">
      <p:transition spd="slow" advTm="4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9829" b="7692"/>
          <a:stretch/>
        </p:blipFill>
        <p:spPr>
          <a:xfrm>
            <a:off x="1295400" y="1675381"/>
            <a:ext cx="10233556" cy="4572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76800" y="609600"/>
            <a:ext cx="4199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webKess </a:t>
            </a:r>
            <a:r>
              <a:rPr lang="de-DE" sz="4000" b="1" dirty="0">
                <a:solidFill>
                  <a:srgbClr val="00B050"/>
                </a:solidFill>
              </a:rPr>
              <a:t>Startseite</a:t>
            </a:r>
          </a:p>
        </p:txBody>
      </p:sp>
      <p:sp>
        <p:nvSpPr>
          <p:cNvPr id="4" name="Pfeil nach unten 3"/>
          <p:cNvSpPr/>
          <p:nvPr/>
        </p:nvSpPr>
        <p:spPr>
          <a:xfrm rot="3140817">
            <a:off x="5048033" y="1510362"/>
            <a:ext cx="306957" cy="138619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33B376-C898-4CAC-883A-0D75983BF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58"/>
    </mc:Choice>
    <mc:Fallback xmlns="">
      <p:transition spd="slow" advTm="4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t="9304"/>
          <a:stretch/>
        </p:blipFill>
        <p:spPr>
          <a:xfrm>
            <a:off x="1447800" y="1752600"/>
            <a:ext cx="9072282" cy="445695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37004" y="228600"/>
            <a:ext cx="829387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Surveillance Plan, Surveillance Komponente aktivieren</a:t>
            </a:r>
          </a:p>
        </p:txBody>
      </p:sp>
      <p:sp>
        <p:nvSpPr>
          <p:cNvPr id="5" name="Pfeil nach unten 4"/>
          <p:cNvSpPr/>
          <p:nvPr/>
        </p:nvSpPr>
        <p:spPr>
          <a:xfrm rot="4779486">
            <a:off x="3988923" y="2198632"/>
            <a:ext cx="285697" cy="106678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 rot="4779486">
            <a:off x="5970123" y="1531692"/>
            <a:ext cx="285697" cy="106678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9FB199-BB9A-4008-AE96-A1775E789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4"/>
    </mc:Choice>
    <mc:Fallback xmlns="">
      <p:transition spd="slow" advTm="5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10422"/>
          <a:stretch/>
        </p:blipFill>
        <p:spPr>
          <a:xfrm>
            <a:off x="1524000" y="1600200"/>
            <a:ext cx="9448800" cy="4584700"/>
          </a:xfrm>
          <a:prstGeom prst="rect">
            <a:avLst/>
          </a:prstGeom>
        </p:spPr>
      </p:pic>
      <p:sp>
        <p:nvSpPr>
          <p:cNvPr id="3" name="Legende mit Linie 2 (Rahmen und Akzentuierungsbalken) 2"/>
          <p:cNvSpPr/>
          <p:nvPr/>
        </p:nvSpPr>
        <p:spPr>
          <a:xfrm>
            <a:off x="3863752" y="4149080"/>
            <a:ext cx="647700" cy="247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5646"/>
              <a:gd name="adj6" fmla="val -188388"/>
            </a:avLst>
          </a:prstGeom>
          <a:solidFill>
            <a:srgbClr val="4F81BD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Legende mit Linie 2 (Rahmen und Akzentuierungsbalken) 3"/>
          <p:cNvSpPr/>
          <p:nvPr/>
        </p:nvSpPr>
        <p:spPr>
          <a:xfrm>
            <a:off x="5159896" y="5373216"/>
            <a:ext cx="647700" cy="247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5326"/>
              <a:gd name="adj6" fmla="val -92680"/>
            </a:avLst>
          </a:prstGeom>
          <a:solidFill>
            <a:srgbClr val="4F81BD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</a:p>
        </p:txBody>
      </p:sp>
      <p:sp>
        <p:nvSpPr>
          <p:cNvPr id="5" name="Legende mit Linie 2 (Rahmen und Akzentuierungsbalken) 4"/>
          <p:cNvSpPr/>
          <p:nvPr/>
        </p:nvSpPr>
        <p:spPr>
          <a:xfrm>
            <a:off x="3071139" y="6053833"/>
            <a:ext cx="647700" cy="247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9116"/>
              <a:gd name="adj6" fmla="val -89839"/>
            </a:avLst>
          </a:prstGeom>
          <a:solidFill>
            <a:srgbClr val="4F81BD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3 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819400" y="98622"/>
            <a:ext cx="64378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>
                <a:latin typeface="+mj-lt"/>
              </a:rPr>
              <a:t>webKess</a:t>
            </a:r>
            <a:endParaRPr lang="de-DE" sz="2800" b="1" dirty="0">
              <a:latin typeface="+mj-lt"/>
            </a:endParaRPr>
          </a:p>
          <a:p>
            <a:pPr algn="ctr"/>
            <a:endParaRPr lang="de-DE" sz="800" b="1" dirty="0">
              <a:latin typeface="+mj-lt"/>
            </a:endParaRPr>
          </a:p>
          <a:p>
            <a:r>
              <a:rPr lang="de-DE" sz="2800" b="1" dirty="0">
                <a:solidFill>
                  <a:srgbClr val="00B050"/>
                </a:solidFill>
                <a:latin typeface="+mj-lt"/>
              </a:rPr>
              <a:t>Das Eingabejahr frei schalten – </a:t>
            </a:r>
            <a:r>
              <a:rPr lang="de-DE" sz="2800" b="1" dirty="0">
                <a:solidFill>
                  <a:schemeClr val="accent2"/>
                </a:solidFill>
                <a:latin typeface="+mj-lt"/>
              </a:rPr>
              <a:t>jedes Jahr!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4A9455-A54E-4A4C-B938-D040C64A14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4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65"/>
    </mc:Choice>
    <mc:Fallback xmlns="">
      <p:transition spd="slow" advTm="32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t="10256" b="22345"/>
          <a:stretch/>
        </p:blipFill>
        <p:spPr>
          <a:xfrm>
            <a:off x="2013337" y="2362200"/>
            <a:ext cx="9601200" cy="3505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219200" y="656054"/>
            <a:ext cx="998375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Falls notwendig – fehlende Station (Organisationseinheit) anlegen</a:t>
            </a:r>
          </a:p>
        </p:txBody>
      </p:sp>
      <p:sp>
        <p:nvSpPr>
          <p:cNvPr id="5" name="Pfeil nach unten 4"/>
          <p:cNvSpPr/>
          <p:nvPr/>
        </p:nvSpPr>
        <p:spPr>
          <a:xfrm rot="3235128">
            <a:off x="3677061" y="2014177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2286000" y="4263954"/>
            <a:ext cx="1246039" cy="21602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695089-A5F2-45F5-99C7-F99B634C03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50" t="28077" r="41250" b="30384"/>
          <a:stretch/>
        </p:blipFill>
        <p:spPr>
          <a:xfrm>
            <a:off x="5029200" y="2743200"/>
            <a:ext cx="3352800" cy="2743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A189FA-EE97-46A9-B500-B3D3B2D1B9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6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2"/>
    </mc:Choice>
    <mc:Fallback xmlns="">
      <p:transition spd="slow" advTm="3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4"/>
          <p:cNvSpPr txBox="1"/>
          <p:nvPr/>
        </p:nvSpPr>
        <p:spPr>
          <a:xfrm>
            <a:off x="1735407" y="2286000"/>
            <a:ext cx="849706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/>
              <a:t>Sie können die beobachteten Daten auf zwei Wegen in das System eingeben: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dirty="0"/>
              <a:t>Ihnen steht ein Tablet oder Smartphone zur Verfügung – dann öffnen Sie webkess, wie auch auf Ihrem Computer, in einem Internetbrowser und loggen sich ein. Sie können die Daten so direkt über das im Browser sichtbare Eingabeformular eingeben.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dirty="0"/>
              <a:t>Sie verwenden Papierbögen zur Dokumentation der beobachteten Daten und geben diese später über den Computer in Ihrem Büro in webkess ein. 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C00000"/>
                </a:solidFill>
              </a:rPr>
              <a:t>Die Eingabeoberfläche und ihre Funktionen sind in beiden Fällen identisch.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816586" y="609600"/>
            <a:ext cx="43347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 - Hintergrund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4BE4F5-EAE3-42C9-BCF2-79E7F8232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92"/>
    </mc:Choice>
    <mc:Fallback xmlns="">
      <p:transition spd="slow" advTm="5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14903" y="609600"/>
            <a:ext cx="2338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b="1" dirty="0"/>
              <a:t>webKess</a:t>
            </a:r>
            <a:r>
              <a:rPr lang="de-DE" sz="2800" b="1" dirty="0"/>
              <a:t> </a:t>
            </a:r>
          </a:p>
          <a:p>
            <a:pPr algn="ctr"/>
            <a:endParaRPr lang="de-DE" sz="800" b="1" dirty="0"/>
          </a:p>
          <a:p>
            <a:r>
              <a:rPr lang="de-DE" sz="2800" b="1" dirty="0">
                <a:solidFill>
                  <a:srgbClr val="00B050"/>
                </a:solidFill>
              </a:rPr>
              <a:t>Dateneingabe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t="10018" b="22700"/>
          <a:stretch/>
        </p:blipFill>
        <p:spPr>
          <a:xfrm>
            <a:off x="1798207" y="3352800"/>
            <a:ext cx="8371467" cy="30509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72000" y="2354978"/>
            <a:ext cx="330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 „Neuen Datensatz hinzufügen“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1981199" y="5715000"/>
            <a:ext cx="1066801" cy="152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6" name="Pfeil nach unten 5"/>
          <p:cNvSpPr/>
          <p:nvPr/>
        </p:nvSpPr>
        <p:spPr>
          <a:xfrm rot="3235128">
            <a:off x="4972462" y="2852377"/>
            <a:ext cx="285697" cy="15134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D4B531-7FC5-4870-BB8A-EED62857D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6"/>
    </mc:Choice>
    <mc:Fallback xmlns="">
      <p:transition spd="slow" advTm="1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5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570</Words>
  <Application>Microsoft Office PowerPoint</Application>
  <PresentationFormat>Breitbild</PresentationFormat>
  <Paragraphs>132</Paragraphs>
  <Slides>25</Slides>
  <Notes>3</Notes>
  <HiddenSlides>0</HiddenSlides>
  <MMClips>25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Löer, Birgit</dc:creator>
  <cp:lastModifiedBy>Walter, Janine</cp:lastModifiedBy>
  <cp:revision>74</cp:revision>
  <cp:lastPrinted>2020-11-20T10:43:44Z</cp:lastPrinted>
  <dcterms:created xsi:type="dcterms:W3CDTF">2020-07-09T09:48:02Z</dcterms:created>
  <dcterms:modified xsi:type="dcterms:W3CDTF">2024-02-20T15:32:52Z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2020-02-28T00:00:00Z</vt:filetime>
  </property>
  <property fmtid="{D5CDD505-2E9C-101B-9397-08002B2CF9AE}" pid="3" name="Creator">
    <vt:lpwstr>Foxit Software Inc.</vt:lpwstr>
  </property>
  <property fmtid="{D5CDD505-2E9C-101B-9397-08002B2CF9AE}" pid="4" name="LastSaved">
    <vt:filetime>2020-07-09T00:00:00Z</vt:filetime>
  </property>
</Properties>
</file>